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70" r:id="rId8"/>
    <p:sldId id="271" r:id="rId9"/>
    <p:sldId id="258" r:id="rId10"/>
    <p:sldId id="265" r:id="rId11"/>
    <p:sldId id="259" r:id="rId12"/>
    <p:sldId id="272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076F-1912-49D6-AF10-7653A22653B7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NHEITbanner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157192"/>
            <a:ext cx="4680520" cy="1700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Getting the </a:t>
            </a:r>
            <a:r>
              <a:rPr lang="en-US" sz="5400" b="1" dirty="0" smtClean="0">
                <a:solidFill>
                  <a:srgbClr val="FF0000"/>
                </a:solidFill>
              </a:rPr>
              <a:t>lead</a:t>
            </a:r>
            <a:r>
              <a:rPr lang="en-US" sz="5400" b="1" dirty="0" smtClean="0"/>
              <a:t> </a:t>
            </a:r>
            <a:r>
              <a:rPr lang="en-US" sz="5400" b="1" dirty="0" smtClean="0"/>
              <a:t>out</a:t>
            </a:r>
            <a:r>
              <a:rPr lang="en-US" sz="5400" b="1" dirty="0" smtClean="0"/>
              <a:t>.</a:t>
            </a:r>
            <a:br>
              <a:rPr lang="en-US" sz="5400" b="1" dirty="0" smtClean="0"/>
            </a:br>
            <a:r>
              <a:rPr lang="en-US" sz="5400" dirty="0" smtClean="0"/>
              <a:t> </a:t>
            </a:r>
            <a:r>
              <a:rPr lang="en-US" sz="4000" b="1" dirty="0" smtClean="0"/>
              <a:t>Guelph’s journey from </a:t>
            </a:r>
            <a:r>
              <a:rPr lang="en-US" sz="4000" b="1" dirty="0" smtClean="0">
                <a:solidFill>
                  <a:srgbClr val="FF0000"/>
                </a:solidFill>
              </a:rPr>
              <a:t>paper</a:t>
            </a:r>
            <a:r>
              <a:rPr lang="en-US" sz="4000" b="1" dirty="0" smtClean="0"/>
              <a:t> to </a:t>
            </a:r>
            <a:r>
              <a:rPr lang="en-US" sz="4000" b="1" dirty="0" smtClean="0">
                <a:solidFill>
                  <a:srgbClr val="00B050"/>
                </a:solidFill>
              </a:rPr>
              <a:t>online</a:t>
            </a:r>
            <a:r>
              <a:rPr lang="en-US" sz="4000" b="1" dirty="0" smtClean="0"/>
              <a:t> for Course Evaluations</a:t>
            </a:r>
            <a:r>
              <a:rPr lang="en-US" sz="4000" b="1" dirty="0" smtClean="0"/>
              <a:t>.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b="1" dirty="0" smtClean="0"/>
          </a:p>
          <a:p>
            <a:pPr algn="ctr"/>
            <a:r>
              <a:rPr lang="en-US" sz="2000" b="1" dirty="0" smtClean="0"/>
              <a:t>Lucia Costanzo and Peter McCaskell</a:t>
            </a:r>
          </a:p>
          <a:p>
            <a:pPr algn="ctr"/>
            <a:r>
              <a:rPr lang="en-US" sz="2000" b="1" dirty="0" smtClean="0"/>
              <a:t>Computing and Communications Services</a:t>
            </a:r>
            <a:br>
              <a:rPr lang="en-US" sz="2000" b="1" dirty="0" smtClean="0"/>
            </a:br>
            <a:r>
              <a:rPr lang="en-US" sz="2000" b="1" dirty="0" smtClean="0"/>
              <a:t>University of Guelph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85667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CEVAL:  What the students do:</a:t>
            </a:r>
            <a:endParaRPr lang="en-CA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10" y="1772816"/>
            <a:ext cx="7681923" cy="4952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9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3088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What we found out 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Department admins </a:t>
            </a:r>
            <a:r>
              <a:rPr lang="en-US" sz="2400" b="1" dirty="0" smtClean="0">
                <a:solidFill>
                  <a:srgbClr val="FF0000"/>
                </a:solidFill>
              </a:rPr>
              <a:t>LIKED </a:t>
            </a:r>
            <a:r>
              <a:rPr lang="en-US" sz="2400" b="1" dirty="0" smtClean="0">
                <a:solidFill>
                  <a:srgbClr val="FF0000"/>
                </a:solidFill>
              </a:rPr>
              <a:t>CEVAL </a:t>
            </a:r>
            <a:r>
              <a:rPr lang="en-US" sz="2400" b="1" dirty="0" smtClean="0"/>
              <a:t>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Major reduction in resource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More </a:t>
            </a:r>
            <a:r>
              <a:rPr lang="en-US" sz="2400" b="1" dirty="0" smtClean="0"/>
              <a:t>granularity in what they can evaluate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Better tools </a:t>
            </a:r>
            <a:r>
              <a:rPr lang="en-US" sz="2400" b="1" dirty="0" smtClean="0"/>
              <a:t>(e.g. written responses captured)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Faculty – </a:t>
            </a:r>
            <a:r>
              <a:rPr lang="en-US" sz="2400" b="1" dirty="0" smtClean="0">
                <a:solidFill>
                  <a:srgbClr val="FF0000"/>
                </a:solidFill>
              </a:rPr>
              <a:t>not so much</a:t>
            </a:r>
            <a:r>
              <a:rPr lang="en-US" sz="24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Low response rates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Fear of </a:t>
            </a:r>
            <a:r>
              <a:rPr lang="en-US" sz="2400" b="1" i="1" dirty="0" smtClean="0"/>
              <a:t>Pub Night </a:t>
            </a:r>
            <a:r>
              <a:rPr lang="en-US" sz="2400" b="1" dirty="0" smtClean="0"/>
              <a:t>effect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Could opt out of online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10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3088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What we found out 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Department admins </a:t>
            </a:r>
            <a:r>
              <a:rPr lang="en-US" sz="2400" b="1" dirty="0" smtClean="0">
                <a:solidFill>
                  <a:srgbClr val="FF0000"/>
                </a:solidFill>
              </a:rPr>
              <a:t>LIKED </a:t>
            </a:r>
            <a:r>
              <a:rPr lang="en-US" sz="2400" b="1" dirty="0" smtClean="0">
                <a:solidFill>
                  <a:srgbClr val="FF0000"/>
                </a:solidFill>
              </a:rPr>
              <a:t>CEVAL </a:t>
            </a:r>
            <a:r>
              <a:rPr lang="en-US" sz="2400" b="1" dirty="0" smtClean="0"/>
              <a:t>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Major reduction in resource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More </a:t>
            </a:r>
            <a:r>
              <a:rPr lang="en-US" sz="2400" b="1" dirty="0" smtClean="0"/>
              <a:t>granularity in what they can evaluate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Better tools </a:t>
            </a:r>
            <a:r>
              <a:rPr lang="en-US" sz="2400" b="1" dirty="0" smtClean="0"/>
              <a:t> (e.g. written responses captured)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Faculty – </a:t>
            </a:r>
            <a:r>
              <a:rPr lang="en-US" sz="2400" b="1" dirty="0" smtClean="0">
                <a:solidFill>
                  <a:srgbClr val="FF0000"/>
                </a:solidFill>
              </a:rPr>
              <a:t>not so much</a:t>
            </a:r>
            <a:r>
              <a:rPr lang="en-US" sz="24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Low response rates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Fear of </a:t>
            </a:r>
            <a:r>
              <a:rPr lang="en-US" sz="2400" b="1" i="1" dirty="0" smtClean="0"/>
              <a:t>Pub Night </a:t>
            </a:r>
            <a:r>
              <a:rPr lang="en-US" sz="2400" b="1" dirty="0" smtClean="0"/>
              <a:t>effect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Could opt out of online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>
          <a:xfrm flipH="1">
            <a:off x="3955494" y="4021833"/>
            <a:ext cx="2304256" cy="10081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11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6630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To increase comfort level amongst faculty …</a:t>
            </a:r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For response rates: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Incentives for </a:t>
            </a:r>
            <a:r>
              <a:rPr lang="en-US" b="1" dirty="0" smtClean="0"/>
              <a:t>students – since stopped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Publicity directed to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Targeted emails during the evaluation period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Looked for cheerleaders:  Partnered with the Central Students Association</a:t>
            </a:r>
          </a:p>
          <a:p>
            <a:endParaRPr lang="en-US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For fear of </a:t>
            </a:r>
            <a:r>
              <a:rPr lang="en-US" sz="2400" b="1" i="1" dirty="0" smtClean="0">
                <a:solidFill>
                  <a:srgbClr val="FF0000"/>
                </a:solidFill>
              </a:rPr>
              <a:t>Pub Night </a:t>
            </a:r>
            <a:r>
              <a:rPr lang="en-US" sz="2400" b="1" dirty="0" smtClean="0">
                <a:solidFill>
                  <a:srgbClr val="FF0000"/>
                </a:solidFill>
              </a:rPr>
              <a:t>effect: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Provided Deans / Chairs with ratings by time interval – showed no relationship between when a response was submitted and the instructor’s rating.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Looked for cheerleaders amongst the </a:t>
            </a:r>
            <a:r>
              <a:rPr lang="en-US" b="1" dirty="0" smtClean="0"/>
              <a:t>faculty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    (Would </a:t>
            </a:r>
            <a:r>
              <a:rPr lang="en-US" b="1" dirty="0" smtClean="0">
                <a:solidFill>
                  <a:srgbClr val="FF0000"/>
                </a:solidFill>
              </a:rPr>
              <a:t>love to evaluate the same course </a:t>
            </a:r>
            <a:r>
              <a:rPr lang="en-US" b="1" dirty="0" smtClean="0">
                <a:solidFill>
                  <a:srgbClr val="FF0000"/>
                </a:solidFill>
              </a:rPr>
              <a:t>online and by paper sometime</a:t>
            </a:r>
            <a:r>
              <a:rPr lang="en-US" b="1" dirty="0" smtClean="0">
                <a:solidFill>
                  <a:srgbClr val="FF0000"/>
                </a:solidFill>
              </a:rPr>
              <a:t>!)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12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30777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To increase comfort level amongst faculty …</a:t>
            </a:r>
          </a:p>
          <a:p>
            <a:endParaRPr lang="en-US" dirty="0" smtClean="0"/>
          </a:p>
          <a:p>
            <a:r>
              <a:rPr lang="en-US" sz="2400" b="1" dirty="0" smtClean="0"/>
              <a:t>In 2010 added support for paper forms.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en-US" sz="2400" b="1" dirty="0" smtClean="0"/>
              <a:t>(In W2011:  15% of evaluations were done by paper)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13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4168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Directionally …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Continue to support paper forms, but encourage online evaluations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Potentially leverage our Course </a:t>
            </a:r>
            <a:r>
              <a:rPr lang="en-US" sz="2400" b="1" dirty="0" smtClean="0"/>
              <a:t>Management System (Desire2Learn).</a:t>
            </a:r>
            <a:br>
              <a:rPr lang="en-US" sz="2400" b="1" dirty="0" smtClean="0"/>
            </a:b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Collaborate with you folks around common solutions and best practices.</a:t>
            </a:r>
            <a:br>
              <a:rPr lang="en-US" sz="2400" b="1" dirty="0" smtClean="0"/>
            </a:b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Look for ways to increase response rates for online evaluations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14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4319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Thank you !</a:t>
            </a:r>
          </a:p>
          <a:p>
            <a:pPr algn="ctr"/>
            <a:endParaRPr lang="en-US" sz="4000" b="1" dirty="0"/>
          </a:p>
          <a:p>
            <a:pPr algn="ctr"/>
            <a:endParaRPr lang="en-US" sz="4000" b="1" dirty="0" smtClean="0"/>
          </a:p>
          <a:p>
            <a:pPr algn="ctr"/>
            <a:endParaRPr lang="en-US" sz="4000" b="1" dirty="0"/>
          </a:p>
          <a:p>
            <a:pPr algn="ctr"/>
            <a:r>
              <a:rPr lang="en-US" b="1" dirty="0"/>
              <a:t>Lucia Costanzo and Peter McCaskell</a:t>
            </a:r>
          </a:p>
          <a:p>
            <a:pPr algn="ctr"/>
            <a:r>
              <a:rPr lang="en-US" b="1" dirty="0"/>
              <a:t>Computing and Communications Services</a:t>
            </a:r>
            <a:br>
              <a:rPr lang="en-US" b="1" dirty="0"/>
            </a:br>
            <a:r>
              <a:rPr lang="en-US" b="1" dirty="0"/>
              <a:t>University of Guelph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  <a:p>
            <a:pPr algn="ctr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15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9161" y="1204891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Course Evaluations </a:t>
            </a:r>
            <a:br>
              <a:rPr lang="en-US" sz="4000" b="1" dirty="0" smtClean="0"/>
            </a:br>
            <a:r>
              <a:rPr lang="en-US" sz="4000" b="1" dirty="0" smtClean="0"/>
              <a:t>Things we have in common </a:t>
            </a:r>
            <a:br>
              <a:rPr lang="en-US" sz="4000" b="1" dirty="0" smtClean="0"/>
            </a:br>
            <a:r>
              <a:rPr lang="en-US" sz="4000" b="1" dirty="0" smtClean="0"/>
              <a:t>– </a:t>
            </a:r>
            <a:r>
              <a:rPr lang="en-US" sz="4000" b="1" dirty="0" smtClean="0">
                <a:solidFill>
                  <a:srgbClr val="FF0000"/>
                </a:solidFill>
              </a:rPr>
              <a:t>the good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1.   </a:t>
            </a:r>
            <a:r>
              <a:rPr lang="en-US" sz="2000" b="1" dirty="0" smtClean="0"/>
              <a:t>Opportunity </a:t>
            </a:r>
            <a:r>
              <a:rPr lang="en-US" sz="2000" b="1" dirty="0" smtClean="0"/>
              <a:t>for students to provide their feedback on the course</a:t>
            </a:r>
            <a:r>
              <a:rPr lang="en-US" sz="2000" b="1" dirty="0" smtClean="0"/>
              <a:t>,</a:t>
            </a:r>
            <a:br>
              <a:rPr lang="en-US" sz="2000" b="1" dirty="0" smtClean="0"/>
            </a:br>
            <a:r>
              <a:rPr lang="en-US" sz="2000" b="1" dirty="0" smtClean="0"/>
              <a:t>       </a:t>
            </a:r>
            <a:r>
              <a:rPr lang="en-US" sz="2000" b="1" dirty="0" smtClean="0"/>
              <a:t>instructor, textbook, TA, etc.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2.   </a:t>
            </a:r>
            <a:r>
              <a:rPr lang="en-US" sz="2000" b="1" dirty="0" smtClean="0"/>
              <a:t>Input </a:t>
            </a:r>
            <a:r>
              <a:rPr lang="en-US" sz="2000" b="1" dirty="0" smtClean="0"/>
              <a:t>for Tenure and Promotion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3.   </a:t>
            </a:r>
            <a:r>
              <a:rPr lang="en-US" sz="2000" b="1" dirty="0" smtClean="0"/>
              <a:t>Fuel </a:t>
            </a:r>
            <a:r>
              <a:rPr lang="en-US" sz="2000" b="1" dirty="0" smtClean="0"/>
              <a:t>the upward spiral of continuous improvement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6912768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Course Evaluations </a:t>
            </a:r>
            <a:br>
              <a:rPr lang="en-US" sz="4000" b="1" dirty="0" smtClean="0"/>
            </a:br>
            <a:r>
              <a:rPr lang="en-US" sz="4000" b="1" dirty="0" smtClean="0"/>
              <a:t>Things we have in common </a:t>
            </a:r>
            <a:br>
              <a:rPr lang="en-US" sz="4000" b="1" dirty="0" smtClean="0"/>
            </a:br>
            <a:r>
              <a:rPr lang="en-US" sz="4000" b="1" dirty="0" smtClean="0"/>
              <a:t>– </a:t>
            </a:r>
            <a:r>
              <a:rPr lang="en-US" sz="4000" b="1" dirty="0" smtClean="0">
                <a:solidFill>
                  <a:srgbClr val="FF0000"/>
                </a:solidFill>
              </a:rPr>
              <a:t>the bad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1. 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2.  </a:t>
            </a:r>
            <a:r>
              <a:rPr lang="en-US" sz="2000" b="1" dirty="0" smtClean="0"/>
              <a:t>Paper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2</a:t>
            </a:r>
            <a:endParaRPr lang="en-CA" b="1" dirty="0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27584" y="3380236"/>
            <a:ext cx="8085899" cy="3473450"/>
            <a:chOff x="827584" y="3380236"/>
            <a:chExt cx="8085899" cy="3473450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3380236"/>
              <a:ext cx="850900" cy="2311400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4529586"/>
              <a:ext cx="863600" cy="232410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4018" y="3861048"/>
              <a:ext cx="1739900" cy="2298700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4437112"/>
              <a:ext cx="1714500" cy="227330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3984485"/>
              <a:ext cx="1739900" cy="228600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112" y="5537448"/>
              <a:ext cx="685800" cy="124460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5083" y="3847487"/>
              <a:ext cx="2438400" cy="177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15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6912768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Course Evaluations </a:t>
            </a:r>
            <a:br>
              <a:rPr lang="en-US" sz="4000" b="1" dirty="0" smtClean="0"/>
            </a:br>
            <a:r>
              <a:rPr lang="en-US" sz="4000" b="1" dirty="0" smtClean="0"/>
              <a:t>Things we have in common </a:t>
            </a:r>
            <a:br>
              <a:rPr lang="en-US" sz="4000" b="1" dirty="0" smtClean="0"/>
            </a:br>
            <a:r>
              <a:rPr lang="en-US" sz="4000" b="1" dirty="0" smtClean="0"/>
              <a:t>– </a:t>
            </a:r>
            <a:r>
              <a:rPr lang="en-US" sz="4000" b="1" dirty="0" smtClean="0">
                <a:solidFill>
                  <a:srgbClr val="FF0000"/>
                </a:solidFill>
              </a:rPr>
              <a:t>the bad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1. 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2.  </a:t>
            </a:r>
            <a:r>
              <a:rPr lang="en-US" sz="2000" b="1" dirty="0" smtClean="0"/>
              <a:t>Paper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347864" y="3501008"/>
            <a:ext cx="4577924" cy="2095500"/>
            <a:chOff x="3347864" y="3501008"/>
            <a:chExt cx="4577924" cy="20955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864" y="3501008"/>
              <a:ext cx="1571625" cy="20955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076056" y="4025538"/>
              <a:ext cx="28497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/>
                <a:t>150,000 in 2004</a:t>
              </a:r>
              <a:endParaRPr lang="en-CA" sz="28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3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6912768" cy="4985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Course Evaluations </a:t>
            </a:r>
            <a:br>
              <a:rPr lang="en-US" sz="4000" b="1" dirty="0" smtClean="0"/>
            </a:br>
            <a:r>
              <a:rPr lang="en-US" sz="4000" b="1" dirty="0" smtClean="0"/>
              <a:t>Things we have in common </a:t>
            </a:r>
            <a:br>
              <a:rPr lang="en-US" sz="4000" b="1" dirty="0" smtClean="0"/>
            </a:br>
            <a:r>
              <a:rPr lang="en-US" sz="4000" b="1" dirty="0" smtClean="0"/>
              <a:t>– </a:t>
            </a:r>
            <a:r>
              <a:rPr lang="en-US" sz="4000" b="1" dirty="0" smtClean="0">
                <a:solidFill>
                  <a:srgbClr val="FF0000"/>
                </a:solidFill>
              </a:rPr>
              <a:t>the bad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1. 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2.  </a:t>
            </a:r>
            <a:r>
              <a:rPr lang="en-US" sz="2000" b="1" dirty="0" smtClean="0"/>
              <a:t>Paper </a:t>
            </a:r>
            <a:r>
              <a:rPr lang="en-US" sz="2000" b="1" dirty="0" smtClean="0"/>
              <a:t>intensive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3.  </a:t>
            </a:r>
            <a:r>
              <a:rPr lang="en-US" sz="2000" b="1" dirty="0" smtClean="0"/>
              <a:t>Response </a:t>
            </a:r>
            <a:r>
              <a:rPr lang="en-US" sz="2000" b="1" dirty="0" smtClean="0"/>
              <a:t>quality </a:t>
            </a:r>
            <a:r>
              <a:rPr lang="en-US" sz="2000" b="1" dirty="0" smtClean="0"/>
              <a:t> when conducted at the end of the last</a:t>
            </a:r>
            <a:br>
              <a:rPr lang="en-US" sz="2000" b="1" dirty="0" smtClean="0"/>
            </a:br>
            <a:r>
              <a:rPr lang="en-US" sz="2000" b="1" dirty="0" smtClean="0"/>
              <a:t>     class of the semester.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4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6912768" cy="46782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In 2004, </a:t>
            </a:r>
            <a:r>
              <a:rPr lang="en-US" sz="4000" b="1" dirty="0" smtClean="0"/>
              <a:t>we introduced a system for online evaluations</a:t>
            </a:r>
            <a:br>
              <a:rPr lang="en-US" sz="4000" b="1" dirty="0" smtClean="0"/>
            </a:b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Froze </a:t>
            </a:r>
            <a:r>
              <a:rPr lang="en-US" sz="2000" b="1" dirty="0" smtClean="0"/>
              <a:t>our support for paper forms</a:t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Incrementally </a:t>
            </a:r>
            <a:r>
              <a:rPr lang="en-US" sz="2000" b="1" dirty="0" smtClean="0"/>
              <a:t>rolled </a:t>
            </a:r>
            <a:r>
              <a:rPr lang="en-US" sz="2000" b="1" dirty="0" smtClean="0"/>
              <a:t>out a rich-featured online (web) system</a:t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Course Management System wasn’t up to the task, so we</a:t>
            </a:r>
            <a:br>
              <a:rPr lang="en-US" sz="2000" b="1" dirty="0" smtClean="0"/>
            </a:br>
            <a:r>
              <a:rPr lang="en-US" sz="2000" b="1" dirty="0" smtClean="0"/>
              <a:t> developed </a:t>
            </a:r>
            <a:r>
              <a:rPr lang="en-US" sz="2000" b="1" i="1" dirty="0" smtClean="0"/>
              <a:t>CEVAL</a:t>
            </a:r>
            <a:r>
              <a:rPr lang="en-US" sz="2000" b="1" dirty="0" smtClean="0"/>
              <a:t> with open source components.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5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6912768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FF0000"/>
                </a:solidFill>
              </a:rPr>
              <a:t>two</a:t>
            </a:r>
            <a:r>
              <a:rPr lang="en-US" sz="4000" b="1" dirty="0" smtClean="0"/>
              <a:t> key I.T. enablers …</a:t>
            </a:r>
            <a:br>
              <a:rPr lang="en-US" sz="4000" b="1" dirty="0" smtClean="0"/>
            </a:br>
            <a:endParaRPr lang="en-US" sz="4000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1.  </a:t>
            </a:r>
            <a:r>
              <a:rPr lang="en-US" sz="2000" b="1" dirty="0" smtClean="0"/>
              <a:t>Identity Management System   – What courses a student is</a:t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                                enrolled in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                              - Information about a course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2.  </a:t>
            </a:r>
            <a:r>
              <a:rPr lang="en-US" sz="2000" b="1" dirty="0" smtClean="0"/>
              <a:t>Mail-Merge approach                   - Master Template surveys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                               - Spreadsheet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6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28069" y="1412776"/>
            <a:ext cx="9248541" cy="36317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FF0000"/>
                </a:solidFill>
              </a:rPr>
              <a:t>two</a:t>
            </a:r>
            <a:r>
              <a:rPr lang="en-US" sz="4000" b="1" dirty="0" smtClean="0"/>
              <a:t> key I.T. enablers …</a:t>
            </a:r>
            <a:endParaRPr lang="en-US" sz="4000" dirty="0" smtClean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2.  </a:t>
            </a:r>
            <a:r>
              <a:rPr lang="en-US" sz="3200" b="1" dirty="0" smtClean="0"/>
              <a:t>Mail-Merge approach.</a:t>
            </a:r>
            <a:br>
              <a:rPr lang="en-US" sz="32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Master Template surveys                                                Spreadsheet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95772" y="3337027"/>
            <a:ext cx="2304256" cy="1902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solidFill>
                  <a:schemeClr val="tx1"/>
                </a:solidFill>
              </a:rPr>
              <a:t>This is the evaluation for </a:t>
            </a:r>
            <a:r>
              <a:rPr lang="en-CA" sz="1600" b="1" dirty="0" smtClean="0">
                <a:solidFill>
                  <a:srgbClr val="FF0000"/>
                </a:solidFill>
              </a:rPr>
              <a:t>{</a:t>
            </a:r>
            <a:r>
              <a:rPr lang="en-CA" sz="1600" b="1" dirty="0" err="1" smtClean="0">
                <a:solidFill>
                  <a:srgbClr val="FF0000"/>
                </a:solidFill>
              </a:rPr>
              <a:t>courseName</a:t>
            </a:r>
            <a:r>
              <a:rPr lang="en-CA" sz="1600" b="1" dirty="0" smtClean="0">
                <a:solidFill>
                  <a:srgbClr val="FF0000"/>
                </a:solidFill>
              </a:rPr>
              <a:t>} </a:t>
            </a:r>
            <a:br>
              <a:rPr lang="en-CA" sz="1600" b="1" dirty="0" smtClean="0">
                <a:solidFill>
                  <a:srgbClr val="FF0000"/>
                </a:solidFill>
              </a:rPr>
            </a:br>
            <a:r>
              <a:rPr lang="en-CA" sz="1600" b="1" dirty="0" smtClean="0">
                <a:solidFill>
                  <a:srgbClr val="FF0000"/>
                </a:solidFill>
              </a:rPr>
              <a:t>{</a:t>
            </a:r>
            <a:r>
              <a:rPr lang="en-CA" sz="1600" b="1" dirty="0" err="1" smtClean="0">
                <a:solidFill>
                  <a:srgbClr val="FF0000"/>
                </a:solidFill>
              </a:rPr>
              <a:t>instrLast</a:t>
            </a:r>
            <a:r>
              <a:rPr lang="en-CA" sz="1600" b="1" dirty="0" smtClean="0">
                <a:solidFill>
                  <a:srgbClr val="FF0000"/>
                </a:solidFill>
              </a:rPr>
              <a:t>}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r>
              <a:rPr lang="en-CA" sz="1600" dirty="0" smtClean="0">
                <a:solidFill>
                  <a:schemeClr val="tx1"/>
                </a:solidFill>
              </a:rPr>
              <a:t>1. This course met my expectations …</a:t>
            </a:r>
            <a:endParaRPr lang="en-CA" sz="1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13" y="3746602"/>
            <a:ext cx="5943600" cy="81915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747900" y="3933056"/>
            <a:ext cx="4235813" cy="223121"/>
            <a:chOff x="1747900" y="3933056"/>
            <a:chExt cx="4235813" cy="22312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051720" y="3933056"/>
              <a:ext cx="31683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747900" y="4156177"/>
              <a:ext cx="4235813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7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059"/>
            <a:ext cx="7740352" cy="4990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85667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CEVAL:  What the departments do:</a:t>
            </a:r>
            <a:endParaRPr lang="en-CA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8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258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G.W. Stephan</dc:creator>
  <cp:lastModifiedBy>Peter McCaskell</cp:lastModifiedBy>
  <cp:revision>95</cp:revision>
  <dcterms:created xsi:type="dcterms:W3CDTF">2011-04-21T16:39:18Z</dcterms:created>
  <dcterms:modified xsi:type="dcterms:W3CDTF">2011-05-30T13:16:35Z</dcterms:modified>
</cp:coreProperties>
</file>